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15"/>
  </p:notesMasterIdLst>
  <p:sldIdLst>
    <p:sldId id="256" r:id="rId2"/>
    <p:sldId id="268" r:id="rId3"/>
    <p:sldId id="263" r:id="rId4"/>
    <p:sldId id="257" r:id="rId5"/>
    <p:sldId id="258" r:id="rId6"/>
    <p:sldId id="269" r:id="rId7"/>
    <p:sldId id="259" r:id="rId8"/>
    <p:sldId id="260" r:id="rId9"/>
    <p:sldId id="261" r:id="rId10"/>
    <p:sldId id="262" r:id="rId11"/>
    <p:sldId id="265" r:id="rId12"/>
    <p:sldId id="264"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92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EE8FB-B67C-4C93-A636-498CE6E2E6A8}" type="datetimeFigureOut">
              <a:rPr lang="en-GB" smtClean="0"/>
              <a:t>27/07/2023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8B1823-F9E0-4CD3-8656-6EC689E806B7}" type="slidenum">
              <a:rPr lang="en-GB" smtClean="0"/>
              <a:t>‹#›</a:t>
            </a:fld>
            <a:endParaRPr lang="en-GB"/>
          </a:p>
        </p:txBody>
      </p:sp>
    </p:spTree>
    <p:extLst>
      <p:ext uri="{BB962C8B-B14F-4D97-AF65-F5344CB8AC3E}">
        <p14:creationId xmlns:p14="http://schemas.microsoft.com/office/powerpoint/2010/main" val="2396284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A5CF0F-2D23-4606-BC41-F560B3207763}" type="datetime1">
              <a:rPr lang="en-US" smtClean="0"/>
              <a:t>7/27/2023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rIns="45720"/>
          <a:lstStyle/>
          <a:p>
            <a:fld id="{6D22F896-40B5-4ADD-8801-0D06FADFA095}" type="slidenum">
              <a:rPr lang="en-US" smtClean="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55953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9A2DDA-DAC7-43FF-B204-132157779889}" type="datetime1">
              <a:rPr lang="en-US" smtClean="0"/>
              <a:t>7/27/2023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99287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1BED8D-13E8-49DF-9FF7-BC6AB0309BCC}" type="datetime1">
              <a:rPr lang="en-US" smtClean="0"/>
              <a:t>7/27/2023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29524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03C20C-A9E7-4AC9-9AAA-1C668BDAC35B}" type="datetime1">
              <a:rPr lang="en-US" smtClean="0"/>
              <a:t>7/27/2023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187736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3A85F3-C796-4C75-91F0-A7BC23FE56FA}" type="datetime1">
              <a:rPr lang="en-US" smtClean="0"/>
              <a:t>7/27/2023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4393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32E8F1-9F7A-4B95-9CA1-64334595E126}" type="datetime1">
              <a:rPr lang="en-US" smtClean="0"/>
              <a:t>7/27/2023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053278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056588-C491-4A57-8069-72DA1DD466FA}" type="datetime1">
              <a:rPr lang="en-US" smtClean="0"/>
              <a:t>7/27/2023</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26514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BE37CA-2262-4409-B5E9-5CCE62A00B1C}" type="datetime1">
              <a:rPr lang="en-US" smtClean="0"/>
              <a:t>7/27/2023</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544457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4DD117E-5F7E-401C-9D2A-726E092DCB20}" type="datetime1">
              <a:rPr lang="en-US" smtClean="0"/>
              <a:t>7/27/2023</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3996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3776AE-F908-4989-8D2E-60A749EBDBA6}" type="datetime1">
              <a:rPr lang="en-US" smtClean="0"/>
              <a:t>7/27/2023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20949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330809-704E-47CD-B171-D03A2938AACE}" type="datetime1">
              <a:rPr lang="en-US" smtClean="0"/>
              <a:t>7/27/2023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99701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0EF598B2-8E5E-4085-9917-8AE8F077761A}" type="datetime1">
              <a:rPr lang="en-US" smtClean="0"/>
              <a:t>7/27/2023</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smtClean="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5843334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A2F405-C22E-41AD-ACF4-EA75C44E7A27}"/>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1ADC312-9AC7-4A61-9499-3273CF61043C}"/>
              </a:ext>
            </a:extLst>
          </p:cNvPr>
          <p:cNvSpPr>
            <a:spLocks noGrp="1"/>
          </p:cNvSpPr>
          <p:nvPr>
            <p:ph type="ctrTitle"/>
          </p:nvPr>
        </p:nvSpPr>
        <p:spPr>
          <a:xfrm>
            <a:off x="1102658" y="2111186"/>
            <a:ext cx="10313895" cy="2268559"/>
          </a:xfrm>
        </p:spPr>
        <p:txBody>
          <a:bodyPr>
            <a:normAutofit fontScale="90000"/>
          </a:bodyPr>
          <a:lstStyle/>
          <a:p>
            <a:pPr algn="l"/>
            <a:r>
              <a:rPr lang="en-GB" b="1" dirty="0">
                <a:latin typeface="Times New Roman" panose="02020603050405020304" pitchFamily="18" charset="0"/>
                <a:cs typeface="Times New Roman" panose="02020603050405020304" pitchFamily="18" charset="0"/>
              </a:rPr>
              <a:t>EFFECTS OF EUTROPHICATION ON MICRO-ALGAE TOXICITY</a:t>
            </a:r>
          </a:p>
        </p:txBody>
      </p:sp>
      <p:sp>
        <p:nvSpPr>
          <p:cNvPr id="3" name="Subtitle 2">
            <a:extLst>
              <a:ext uri="{FF2B5EF4-FFF2-40B4-BE49-F238E27FC236}">
                <a16:creationId xmlns:a16="http://schemas.microsoft.com/office/drawing/2014/main" id="{19035310-81A2-4B75-91C1-6E229A35AEE6}"/>
              </a:ext>
            </a:extLst>
          </p:cNvPr>
          <p:cNvSpPr>
            <a:spLocks noGrp="1"/>
          </p:cNvSpPr>
          <p:nvPr>
            <p:ph type="subTitle" idx="1"/>
          </p:nvPr>
        </p:nvSpPr>
        <p:spPr>
          <a:xfrm>
            <a:off x="134469" y="4487322"/>
            <a:ext cx="2609917" cy="1160213"/>
          </a:xfrm>
        </p:spPr>
        <p:txBody>
          <a:bodyPr>
            <a:normAutofit/>
          </a:bodyPr>
          <a:lstStyle/>
          <a:p>
            <a:r>
              <a:rPr lang="en-GB" sz="2000" dirty="0">
                <a:latin typeface="Times New Roman" panose="02020603050405020304" pitchFamily="18" charset="0"/>
                <a:cs typeface="Times New Roman" panose="02020603050405020304" pitchFamily="18" charset="0"/>
              </a:rPr>
              <a:t>GROUP 19</a:t>
            </a:r>
          </a:p>
        </p:txBody>
      </p:sp>
      <p:sp>
        <p:nvSpPr>
          <p:cNvPr id="7" name="Slide Number Placeholder 6">
            <a:extLst>
              <a:ext uri="{FF2B5EF4-FFF2-40B4-BE49-F238E27FC236}">
                <a16:creationId xmlns:a16="http://schemas.microsoft.com/office/drawing/2014/main" id="{AAD9B8E9-4EFD-4B9A-8A5D-744D8298A22F}"/>
              </a:ext>
            </a:extLst>
          </p:cNvPr>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107184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57E0D4-77C8-4C1A-94AB-4A52B2DF62ED}"/>
              </a:ext>
            </a:extLst>
          </p:cNvPr>
          <p:cNvPicPr>
            <a:picLocks noChangeAspect="1"/>
          </p:cNvPicPr>
          <p:nvPr/>
        </p:nvPicPr>
        <p:blipFill>
          <a:blip r:embed="rId2">
            <a:alphaModFix amt="85000"/>
          </a:blip>
          <a:stretch>
            <a:fillRect/>
          </a:stretch>
        </p:blipFill>
        <p:spPr>
          <a:xfrm>
            <a:off x="995082" y="0"/>
            <a:ext cx="10367683" cy="6858000"/>
          </a:xfrm>
          <a:prstGeom prst="rect">
            <a:avLst/>
          </a:prstGeom>
        </p:spPr>
      </p:pic>
      <p:sp>
        <p:nvSpPr>
          <p:cNvPr id="2" name="Title 1">
            <a:extLst>
              <a:ext uri="{FF2B5EF4-FFF2-40B4-BE49-F238E27FC236}">
                <a16:creationId xmlns:a16="http://schemas.microsoft.com/office/drawing/2014/main" id="{D4B4602F-D41A-4BC6-8993-4A06D7088F9F}"/>
              </a:ext>
            </a:extLst>
          </p:cNvPr>
          <p:cNvSpPr>
            <a:spLocks noGrp="1"/>
          </p:cNvSpPr>
          <p:nvPr>
            <p:ph type="title"/>
          </p:nvPr>
        </p:nvSpPr>
        <p:spPr>
          <a:xfrm>
            <a:off x="702752" y="700480"/>
            <a:ext cx="4206175" cy="1077229"/>
          </a:xfrm>
        </p:spPr>
        <p:txBody>
          <a:bodyPr>
            <a:normAutofit/>
          </a:bodyPr>
          <a:lstStyle/>
          <a:p>
            <a:r>
              <a:rPr lang="en-GB" sz="4800" dirty="0">
                <a:latin typeface="Times New Roman" panose="02020603050405020304" pitchFamily="18" charset="0"/>
                <a:cs typeface="Times New Roman" panose="02020603050405020304" pitchFamily="18" charset="0"/>
              </a:rPr>
              <a:t>SUMMARY</a:t>
            </a:r>
          </a:p>
        </p:txBody>
      </p:sp>
      <p:sp>
        <p:nvSpPr>
          <p:cNvPr id="3" name="Content Placeholder 2">
            <a:extLst>
              <a:ext uri="{FF2B5EF4-FFF2-40B4-BE49-F238E27FC236}">
                <a16:creationId xmlns:a16="http://schemas.microsoft.com/office/drawing/2014/main" id="{41C7F7C9-278A-4FF8-B13F-E40F02908DBD}"/>
              </a:ext>
            </a:extLst>
          </p:cNvPr>
          <p:cNvSpPr>
            <a:spLocks noGrp="1"/>
          </p:cNvSpPr>
          <p:nvPr>
            <p:ph idx="1"/>
          </p:nvPr>
        </p:nvSpPr>
        <p:spPr>
          <a:xfrm>
            <a:off x="1253078" y="1352778"/>
            <a:ext cx="9032919" cy="4152444"/>
          </a:xfrm>
        </p:spPr>
        <p:txBody>
          <a:bodyPr>
            <a:noAutofit/>
          </a:bodyPr>
          <a:lstStyle/>
          <a:p>
            <a:r>
              <a:rPr lang="en-GB" sz="2400" dirty="0">
                <a:latin typeface="Times New Roman" panose="02020603050405020304" pitchFamily="18" charset="0"/>
                <a:cs typeface="Times New Roman" panose="02020603050405020304" pitchFamily="18" charset="0"/>
              </a:rPr>
              <a:t>The past decades have witnessed recurrent occurrences of microalgae blooms. The impact of human activities on this phenomenon which is likely to aggravate in the future is no longer questioned by the scientific community. There is a need for concerted efforts from various divisions to mitigate the problems of harmful algal bloom caused by eutrophication.</a:t>
            </a:r>
          </a:p>
        </p:txBody>
      </p:sp>
      <p:sp>
        <p:nvSpPr>
          <p:cNvPr id="5" name="Slide Number Placeholder 4">
            <a:extLst>
              <a:ext uri="{FF2B5EF4-FFF2-40B4-BE49-F238E27FC236}">
                <a16:creationId xmlns:a16="http://schemas.microsoft.com/office/drawing/2014/main" id="{7C57D742-D779-4E27-8F0D-4C1DE8DD0C08}"/>
              </a:ext>
            </a:extLst>
          </p:cNvPr>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256904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E64D-35A8-4CAD-994C-91DFE68BE08D}"/>
              </a:ext>
            </a:extLst>
          </p:cNvPr>
          <p:cNvSpPr>
            <a:spLocks noGrp="1"/>
          </p:cNvSpPr>
          <p:nvPr>
            <p:ph type="title"/>
          </p:nvPr>
        </p:nvSpPr>
        <p:spPr>
          <a:xfrm>
            <a:off x="-1862332" y="622493"/>
            <a:ext cx="7958331" cy="1077229"/>
          </a:xfrm>
        </p:spPr>
        <p:txBody>
          <a:bodyPr>
            <a:normAutofit/>
          </a:bodyPr>
          <a:lstStyle/>
          <a:p>
            <a:r>
              <a:rPr lang="en-GB" sz="4800"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C374970B-8FF4-498B-963C-2DA7BBF3EF0B}"/>
              </a:ext>
            </a:extLst>
          </p:cNvPr>
          <p:cNvSpPr>
            <a:spLocks noGrp="1"/>
          </p:cNvSpPr>
          <p:nvPr>
            <p:ph idx="1"/>
          </p:nvPr>
        </p:nvSpPr>
        <p:spPr>
          <a:xfrm>
            <a:off x="945775" y="1699721"/>
            <a:ext cx="10416990" cy="4405243"/>
          </a:xfrm>
        </p:spPr>
        <p:txBody>
          <a:bodyPr>
            <a:noAutofit/>
          </a:bodyPr>
          <a:lstStyle/>
          <a:p>
            <a:r>
              <a:rPr lang="en-GB" sz="2400" dirty="0">
                <a:latin typeface="Times New Roman" panose="02020603050405020304" pitchFamily="18" charset="0"/>
                <a:cs typeface="Times New Roman" panose="02020603050405020304" pitchFamily="18" charset="0"/>
              </a:rPr>
              <a:t>Patricia M. </a:t>
            </a:r>
            <a:r>
              <a:rPr lang="en-GB" sz="2400" dirty="0" err="1">
                <a:latin typeface="Times New Roman" panose="02020603050405020304" pitchFamily="18" charset="0"/>
                <a:cs typeface="Times New Roman" panose="02020603050405020304" pitchFamily="18" charset="0"/>
              </a:rPr>
              <a:t>Glibert,Harmful</a:t>
            </a:r>
            <a:r>
              <a:rPr lang="en-GB" sz="2400" dirty="0">
                <a:latin typeface="Times New Roman" panose="02020603050405020304" pitchFamily="18" charset="0"/>
                <a:cs typeface="Times New Roman" panose="02020603050405020304" pitchFamily="18" charset="0"/>
              </a:rPr>
              <a:t> algae at the complex nexus of eutrophication and climate change ,Volume 91,2020,101583,ISSN 1568-9883,https://doi.org/10.1016/j.hal.2019.03.</a:t>
            </a:r>
          </a:p>
          <a:p>
            <a:r>
              <a:rPr lang="en-GB" sz="2400" dirty="0">
                <a:latin typeface="Times New Roman" panose="02020603050405020304" pitchFamily="18" charset="0"/>
                <a:cs typeface="Times New Roman" panose="02020603050405020304" pitchFamily="18" charset="0"/>
              </a:rPr>
              <a:t>Nixon, S.W. and Buckley, B. A. 2002. “A strikingly rich zone” – Nutrient enrichment and secondary production in coastal marine ecosystems. Estuaries 25: 782–796</a:t>
            </a:r>
          </a:p>
          <a:p>
            <a:r>
              <a:rPr lang="en-GB" sz="2400" dirty="0">
                <a:latin typeface="Times New Roman" panose="02020603050405020304" pitchFamily="18" charset="0"/>
                <a:cs typeface="Times New Roman" panose="02020603050405020304" pitchFamily="18" charset="0"/>
              </a:rPr>
              <a:t>Wallace, R.B., Baumann, H., </a:t>
            </a:r>
            <a:r>
              <a:rPr lang="en-GB" sz="2400" dirty="0" err="1">
                <a:latin typeface="Times New Roman" panose="02020603050405020304" pitchFamily="18" charset="0"/>
                <a:cs typeface="Times New Roman" panose="02020603050405020304" pitchFamily="18" charset="0"/>
              </a:rPr>
              <a:t>Grear</a:t>
            </a:r>
            <a:r>
              <a:rPr lang="en-GB" sz="2400" dirty="0">
                <a:latin typeface="Times New Roman" panose="02020603050405020304" pitchFamily="18" charset="0"/>
                <a:cs typeface="Times New Roman" panose="02020603050405020304" pitchFamily="18" charset="0"/>
              </a:rPr>
              <a:t>, J.S., Aller, R.C. and </a:t>
            </a:r>
            <a:r>
              <a:rPr lang="en-GB" sz="2400" dirty="0" err="1">
                <a:latin typeface="Times New Roman" panose="02020603050405020304" pitchFamily="18" charset="0"/>
                <a:cs typeface="Times New Roman" panose="02020603050405020304" pitchFamily="18" charset="0"/>
              </a:rPr>
              <a:t>Gobler</a:t>
            </a:r>
            <a:r>
              <a:rPr lang="en-GB" sz="2400" dirty="0">
                <a:latin typeface="Times New Roman" panose="02020603050405020304" pitchFamily="18" charset="0"/>
                <a:cs typeface="Times New Roman" panose="02020603050405020304" pitchFamily="18" charset="0"/>
              </a:rPr>
              <a:t>, C.J. 2014. Coastal ocean acidification: The other eutrophication problem. Estuarine, Coastal and Shelf Science 148: 1-13</a:t>
            </a:r>
          </a:p>
        </p:txBody>
      </p:sp>
      <p:sp>
        <p:nvSpPr>
          <p:cNvPr id="4" name="Slide Number Placeholder 3">
            <a:extLst>
              <a:ext uri="{FF2B5EF4-FFF2-40B4-BE49-F238E27FC236}">
                <a16:creationId xmlns:a16="http://schemas.microsoft.com/office/drawing/2014/main" id="{71DD8182-243E-47A5-8567-6979D131A151}"/>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1131148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B943-CE41-4A82-8E0C-71818B31F81F}"/>
              </a:ext>
            </a:extLst>
          </p:cNvPr>
          <p:cNvSpPr>
            <a:spLocks noGrp="1"/>
          </p:cNvSpPr>
          <p:nvPr>
            <p:ph type="title"/>
          </p:nvPr>
        </p:nvSpPr>
        <p:spPr>
          <a:xfrm>
            <a:off x="3293007" y="2525405"/>
            <a:ext cx="5605986" cy="3051250"/>
          </a:xfrm>
        </p:spPr>
        <p:txBody>
          <a:bodyPr>
            <a:normAutofit/>
          </a:bodyPr>
          <a:lstStyle/>
          <a:p>
            <a:r>
              <a:rPr lang="en-GB" sz="6600" dirty="0">
                <a:latin typeface="Times New Roman" panose="02020603050405020304" pitchFamily="18" charset="0"/>
                <a:cs typeface="Times New Roman" panose="02020603050405020304" pitchFamily="18" charset="0"/>
              </a:rPr>
              <a:t>THANK YOU</a:t>
            </a:r>
          </a:p>
        </p:txBody>
      </p:sp>
      <p:sp>
        <p:nvSpPr>
          <p:cNvPr id="3" name="Content Placeholder 2">
            <a:extLst>
              <a:ext uri="{FF2B5EF4-FFF2-40B4-BE49-F238E27FC236}">
                <a16:creationId xmlns:a16="http://schemas.microsoft.com/office/drawing/2014/main" id="{15DEF7A3-B226-4EB0-BD63-82B8616931E9}"/>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6D45A6A3-250D-464C-B15E-59D435A54F2B}"/>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1542314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B1899-1CC7-4BE8-BA81-1C28017E0064}"/>
              </a:ext>
            </a:extLst>
          </p:cNvPr>
          <p:cNvSpPr>
            <a:spLocks noGrp="1"/>
          </p:cNvSpPr>
          <p:nvPr>
            <p:ph type="title"/>
          </p:nvPr>
        </p:nvSpPr>
        <p:spPr>
          <a:xfrm>
            <a:off x="718052" y="669425"/>
            <a:ext cx="9604158" cy="1077229"/>
          </a:xfrm>
        </p:spPr>
        <p:txBody>
          <a:bodyPr>
            <a:noAutofit/>
          </a:bodyPr>
          <a:lstStyle/>
          <a:p>
            <a:r>
              <a:rPr lang="en-GB" sz="4800" dirty="0">
                <a:latin typeface="Times New Roman" panose="02020603050405020304" pitchFamily="18" charset="0"/>
                <a:cs typeface="Times New Roman" panose="02020603050405020304" pitchFamily="18" charset="0"/>
              </a:rPr>
              <a:t>NAMES OF GROUP MEMBERS</a:t>
            </a:r>
          </a:p>
        </p:txBody>
      </p:sp>
      <p:sp>
        <p:nvSpPr>
          <p:cNvPr id="3" name="Content Placeholder 2">
            <a:extLst>
              <a:ext uri="{FF2B5EF4-FFF2-40B4-BE49-F238E27FC236}">
                <a16:creationId xmlns:a16="http://schemas.microsoft.com/office/drawing/2014/main" id="{3EDD21AD-16F3-4791-BCF8-AE8493ED7B0C}"/>
              </a:ext>
            </a:extLst>
          </p:cNvPr>
          <p:cNvSpPr>
            <a:spLocks noGrp="1"/>
          </p:cNvSpPr>
          <p:nvPr>
            <p:ph idx="1"/>
          </p:nvPr>
        </p:nvSpPr>
        <p:spPr>
          <a:xfrm>
            <a:off x="1621861" y="1885285"/>
            <a:ext cx="7796540" cy="4288379"/>
          </a:xfrm>
        </p:spPr>
        <p:txBody>
          <a:bodyPr>
            <a:normAutofit/>
          </a:bodyPr>
          <a:lstStyle/>
          <a:p>
            <a:r>
              <a:rPr lang="en-GB" sz="2400" dirty="0">
                <a:latin typeface="Times New Roman" panose="02020603050405020304" pitchFamily="18" charset="0"/>
                <a:cs typeface="Times New Roman" panose="02020603050405020304" pitchFamily="18" charset="0"/>
              </a:rPr>
              <a:t>SHEILA ABROKWA</a:t>
            </a:r>
          </a:p>
          <a:p>
            <a:r>
              <a:rPr lang="en-GB" sz="2400" dirty="0">
                <a:latin typeface="Times New Roman" panose="02020603050405020304" pitchFamily="18" charset="0"/>
                <a:cs typeface="Times New Roman" panose="02020603050405020304" pitchFamily="18" charset="0"/>
              </a:rPr>
              <a:t>CLEMENT ASIEDU DAMOAH</a:t>
            </a:r>
          </a:p>
          <a:p>
            <a:r>
              <a:rPr lang="en-GB" sz="2400" dirty="0">
                <a:latin typeface="Times New Roman" panose="02020603050405020304" pitchFamily="18" charset="0"/>
                <a:cs typeface="Times New Roman" panose="02020603050405020304" pitchFamily="18" charset="0"/>
              </a:rPr>
              <a:t>EMMANUEL SAKYI FRIMPONG</a:t>
            </a:r>
          </a:p>
          <a:p>
            <a:r>
              <a:rPr lang="en-GB" sz="2400" dirty="0">
                <a:latin typeface="Times New Roman" panose="02020603050405020304" pitchFamily="18" charset="0"/>
                <a:cs typeface="Times New Roman" panose="02020603050405020304" pitchFamily="18" charset="0"/>
              </a:rPr>
              <a:t>GEORGE ASIAMAH ACHEAMPONG</a:t>
            </a:r>
          </a:p>
          <a:p>
            <a:r>
              <a:rPr lang="en-GB" sz="2400" dirty="0">
                <a:latin typeface="Times New Roman" panose="02020603050405020304" pitchFamily="18" charset="0"/>
                <a:cs typeface="Times New Roman" panose="02020603050405020304" pitchFamily="18" charset="0"/>
              </a:rPr>
              <a:t>AUDREY ANTHONIA DJONOR</a:t>
            </a:r>
          </a:p>
          <a:p>
            <a:r>
              <a:rPr lang="en-GB" sz="2400" dirty="0">
                <a:latin typeface="Times New Roman" panose="02020603050405020304" pitchFamily="18" charset="0"/>
                <a:cs typeface="Times New Roman" panose="02020603050405020304" pitchFamily="18" charset="0"/>
              </a:rPr>
              <a:t>ADWOA GYAMFUA AGYEMANG BOAKYE</a:t>
            </a:r>
          </a:p>
          <a:p>
            <a:r>
              <a:rPr lang="en-GB" sz="2400" dirty="0">
                <a:latin typeface="Times New Roman" panose="02020603050405020304" pitchFamily="18" charset="0"/>
                <a:cs typeface="Times New Roman" panose="02020603050405020304" pitchFamily="18" charset="0"/>
              </a:rPr>
              <a:t>CHRISTABEL SEKYERE</a:t>
            </a:r>
          </a:p>
          <a:p>
            <a:pPr marL="6160" indent="0">
              <a:buNone/>
            </a:pPr>
            <a:endParaRPr lang="en-GB" dirty="0"/>
          </a:p>
        </p:txBody>
      </p:sp>
      <p:sp>
        <p:nvSpPr>
          <p:cNvPr id="4" name="Slide Number Placeholder 3">
            <a:extLst>
              <a:ext uri="{FF2B5EF4-FFF2-40B4-BE49-F238E27FC236}">
                <a16:creationId xmlns:a16="http://schemas.microsoft.com/office/drawing/2014/main" id="{89C365D3-7865-4AEB-90E1-9F1A4F2A1474}"/>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2545025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A2F405-C22E-41AD-ACF4-EA75C44E7A27}"/>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1ADC312-9AC7-4A61-9499-3273CF61043C}"/>
              </a:ext>
            </a:extLst>
          </p:cNvPr>
          <p:cNvSpPr>
            <a:spLocks noGrp="1"/>
          </p:cNvSpPr>
          <p:nvPr>
            <p:ph type="title"/>
          </p:nvPr>
        </p:nvSpPr>
        <p:spPr>
          <a:xfrm>
            <a:off x="1416054" y="0"/>
            <a:ext cx="7958331" cy="1077229"/>
          </a:xfrm>
        </p:spPr>
        <p:txBody>
          <a:bodyPr>
            <a:normAutofit/>
          </a:bodyPr>
          <a:lstStyle/>
          <a:p>
            <a:pPr algn="l"/>
            <a:r>
              <a:rPr lang="en-GB" sz="4000" b="1" dirty="0">
                <a:latin typeface="Times New Roman" panose="02020603050405020304" pitchFamily="18" charset="0"/>
                <a:cs typeface="Times New Roman" panose="02020603050405020304" pitchFamily="18" charset="0"/>
              </a:rPr>
              <a:t>OUTLINE</a:t>
            </a:r>
          </a:p>
        </p:txBody>
      </p:sp>
      <p:sp>
        <p:nvSpPr>
          <p:cNvPr id="4" name="Content Placeholder 3"/>
          <p:cNvSpPr>
            <a:spLocks noGrp="1"/>
          </p:cNvSpPr>
          <p:nvPr>
            <p:ph idx="1"/>
          </p:nvPr>
        </p:nvSpPr>
        <p:spPr>
          <a:xfrm>
            <a:off x="953038" y="1197735"/>
            <a:ext cx="9656926" cy="4945488"/>
          </a:xfrm>
        </p:spPr>
        <p:txBody>
          <a:bodyPr>
            <a:noAutofit/>
          </a:bodyPr>
          <a:lstStyle/>
          <a:p>
            <a:endParaRPr lang="en-GB" sz="2400" dirty="0"/>
          </a:p>
          <a:p>
            <a:endParaRPr lang="en-GB" sz="2400" dirty="0"/>
          </a:p>
          <a:p>
            <a:endParaRPr lang="en-GB" sz="2400" dirty="0"/>
          </a:p>
          <a:p>
            <a:endParaRPr lang="en-GB" sz="2400" dirty="0"/>
          </a:p>
          <a:p>
            <a:r>
              <a:rPr lang="en-GB" sz="2400" dirty="0"/>
              <a:t>INTRODUCTION</a:t>
            </a:r>
          </a:p>
          <a:p>
            <a:r>
              <a:rPr lang="en-GB" sz="2400" dirty="0"/>
              <a:t>EUTROPHICATION</a:t>
            </a:r>
          </a:p>
          <a:p>
            <a:r>
              <a:rPr lang="en-GB" sz="2400" dirty="0"/>
              <a:t>MICROALGAE</a:t>
            </a:r>
          </a:p>
          <a:p>
            <a:r>
              <a:rPr lang="en-GB" sz="2400" dirty="0"/>
              <a:t>TOXINS OF MICROALGAE</a:t>
            </a:r>
          </a:p>
          <a:p>
            <a:r>
              <a:rPr lang="en-GB" sz="2400" dirty="0"/>
              <a:t>PROCESS OF EUTROPHICATION</a:t>
            </a:r>
          </a:p>
          <a:p>
            <a:r>
              <a:rPr lang="en-GB" sz="2400" dirty="0"/>
              <a:t>EFFECTS OF EUTROPHICATION ON MICROALGAE TOXICITY</a:t>
            </a:r>
          </a:p>
          <a:p>
            <a:r>
              <a:rPr lang="en-GB" sz="2400" dirty="0"/>
              <a:t>MEASURES TO MITIGATE HARMFUL ALGAE BLOOMS</a:t>
            </a:r>
          </a:p>
          <a:p>
            <a:r>
              <a:rPr lang="en-GB" sz="2400" dirty="0"/>
              <a:t>SUMMARY</a:t>
            </a:r>
          </a:p>
          <a:p>
            <a:r>
              <a:rPr lang="en-GB" sz="2400" dirty="0"/>
              <a:t>REFERENCES</a:t>
            </a:r>
          </a:p>
          <a:p>
            <a:pPr marL="6160" indent="0">
              <a:buNone/>
            </a:pPr>
            <a:endParaRPr lang="en-GB" sz="2400" dirty="0"/>
          </a:p>
          <a:p>
            <a:pPr marL="6160" indent="0">
              <a:buNone/>
            </a:pPr>
            <a:endParaRPr lang="en-GB" sz="2400" dirty="0"/>
          </a:p>
          <a:p>
            <a:pPr marL="6160" indent="0">
              <a:buNone/>
            </a:pPr>
            <a:endParaRPr lang="en-GB" sz="2400" dirty="0"/>
          </a:p>
          <a:p>
            <a:pPr marL="6160" indent="0">
              <a:buNone/>
            </a:pPr>
            <a:endParaRPr lang="en-GB" sz="2400" dirty="0"/>
          </a:p>
          <a:p>
            <a:pPr marL="6160" indent="0">
              <a:buNone/>
            </a:pPr>
            <a:endParaRPr lang="en-GB" sz="2400" dirty="0"/>
          </a:p>
        </p:txBody>
      </p:sp>
      <p:sp>
        <p:nvSpPr>
          <p:cNvPr id="7" name="Slide Number Placeholder 6">
            <a:extLst>
              <a:ext uri="{FF2B5EF4-FFF2-40B4-BE49-F238E27FC236}">
                <a16:creationId xmlns:a16="http://schemas.microsoft.com/office/drawing/2014/main" id="{AAD9B8E9-4EFD-4B9A-8A5D-744D8298A22F}"/>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2884971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419DD9-668D-427B-8410-0026055C027F}"/>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colorTemperature colorTemp="6100"/>
                    </a14:imgEffect>
                    <a14:imgEffect>
                      <a14:saturation sat="66000"/>
                    </a14:imgEffect>
                  </a14:imgLayer>
                </a14:imgProps>
              </a:ext>
            </a:extLst>
          </a:blip>
          <a:stretch>
            <a:fillRect/>
          </a:stretch>
        </p:blipFill>
        <p:spPr>
          <a:xfrm>
            <a:off x="661182" y="0"/>
            <a:ext cx="11113476" cy="6858000"/>
          </a:xfrm>
          <a:prstGeom prst="rect">
            <a:avLst/>
          </a:prstGeom>
          <a:pattFill prst="pct5">
            <a:fgClr>
              <a:schemeClr val="accent1"/>
            </a:fgClr>
            <a:bgClr>
              <a:schemeClr val="bg1"/>
            </a:bgClr>
          </a:pattFill>
        </p:spPr>
      </p:pic>
      <p:sp>
        <p:nvSpPr>
          <p:cNvPr id="2" name="Title 1">
            <a:extLst>
              <a:ext uri="{FF2B5EF4-FFF2-40B4-BE49-F238E27FC236}">
                <a16:creationId xmlns:a16="http://schemas.microsoft.com/office/drawing/2014/main" id="{EA5E414C-CB8E-4264-8A8D-E3FA9852C315}"/>
              </a:ext>
            </a:extLst>
          </p:cNvPr>
          <p:cNvSpPr>
            <a:spLocks noGrp="1"/>
          </p:cNvSpPr>
          <p:nvPr>
            <p:ph type="title"/>
          </p:nvPr>
        </p:nvSpPr>
        <p:spPr>
          <a:xfrm>
            <a:off x="1143000" y="592903"/>
            <a:ext cx="10179425" cy="1459213"/>
          </a:xfrm>
        </p:spPr>
        <p:txBody>
          <a:bodyPr>
            <a:noAutofit/>
          </a:bodyPr>
          <a:lstStyle/>
          <a:p>
            <a:pPr algn="l"/>
            <a:r>
              <a:rPr lang="en-GB" sz="4800"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42A4B1F9-B9A8-4390-A06C-F6626A3E0700}"/>
              </a:ext>
            </a:extLst>
          </p:cNvPr>
          <p:cNvSpPr>
            <a:spLocks noGrp="1"/>
          </p:cNvSpPr>
          <p:nvPr>
            <p:ph idx="1"/>
          </p:nvPr>
        </p:nvSpPr>
        <p:spPr>
          <a:xfrm>
            <a:off x="1344706" y="719417"/>
            <a:ext cx="9144751" cy="4935071"/>
          </a:xfrm>
        </p:spPr>
        <p:txBody>
          <a:bodyPr>
            <a:normAutofit/>
          </a:bodyPr>
          <a:lstStyle/>
          <a:p>
            <a:r>
              <a:rPr lang="en-GB" sz="2400" dirty="0">
                <a:latin typeface="Times New Roman" panose="02020603050405020304" pitchFamily="18" charset="0"/>
                <a:ea typeface="Tahoma" panose="020B0604030504040204" pitchFamily="34" charset="0"/>
                <a:cs typeface="Times New Roman" panose="02020603050405020304" pitchFamily="18" charset="0"/>
              </a:rPr>
              <a:t>Eutrophication is an increase in the rate of supply of inorganic and organic nutrients to an ecosystem, with significant increase globally over recent decades. Anthropogenic influences are the major causative factors having consequences such as harmful algal blooms (HABs),water poisoning events, often with far-reaching ecosystem and human health effects.</a:t>
            </a:r>
          </a:p>
        </p:txBody>
      </p:sp>
      <p:sp>
        <p:nvSpPr>
          <p:cNvPr id="5" name="Slide Number Placeholder 4">
            <a:extLst>
              <a:ext uri="{FF2B5EF4-FFF2-40B4-BE49-F238E27FC236}">
                <a16:creationId xmlns:a16="http://schemas.microsoft.com/office/drawing/2014/main" id="{5D0271C6-FBBF-4A5A-90ED-D2ABACBB18D9}"/>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488965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684-842E-4CA6-B4A4-26AD2917E171}"/>
              </a:ext>
            </a:extLst>
          </p:cNvPr>
          <p:cNvSpPr>
            <a:spLocks noGrp="1"/>
          </p:cNvSpPr>
          <p:nvPr>
            <p:ph type="title"/>
          </p:nvPr>
        </p:nvSpPr>
        <p:spPr>
          <a:xfrm>
            <a:off x="1982952" y="348160"/>
            <a:ext cx="7903365" cy="1077229"/>
          </a:xfrm>
        </p:spPr>
        <p:txBody>
          <a:bodyPr>
            <a:normAutofit/>
          </a:bodyPr>
          <a:lstStyle/>
          <a:p>
            <a:r>
              <a:rPr lang="en-GB" sz="4800" dirty="0">
                <a:latin typeface="Times New Roman" panose="02020603050405020304" pitchFamily="18" charset="0"/>
                <a:cs typeface="Times New Roman" panose="02020603050405020304" pitchFamily="18" charset="0"/>
              </a:rPr>
              <a:t>WHAT ARE MICROALGAE?</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336160D-6C95-4907-91C8-0FD1F2D208D6}"/>
              </a:ext>
            </a:extLst>
          </p:cNvPr>
          <p:cNvSpPr>
            <a:spLocks noGrp="1"/>
          </p:cNvSpPr>
          <p:nvPr>
            <p:ph idx="1"/>
          </p:nvPr>
        </p:nvSpPr>
        <p:spPr>
          <a:xfrm>
            <a:off x="1108894" y="995083"/>
            <a:ext cx="9974211" cy="3550023"/>
          </a:xfrm>
        </p:spPr>
        <p:txBody>
          <a:bodyPr>
            <a:noAutofit/>
          </a:bodyPr>
          <a:lstStyle/>
          <a:p>
            <a:r>
              <a:rPr lang="en-GB" sz="2400" dirty="0">
                <a:latin typeface="Times New Roman" panose="02020603050405020304" pitchFamily="18" charset="0"/>
                <a:cs typeface="Times New Roman" panose="02020603050405020304" pitchFamily="18" charset="0"/>
              </a:rPr>
              <a:t>Microalgae are </a:t>
            </a:r>
            <a:r>
              <a:rPr lang="en-GB" sz="2400" dirty="0" err="1">
                <a:latin typeface="Times New Roman" panose="02020603050405020304" pitchFamily="18" charset="0"/>
                <a:cs typeface="Times New Roman" panose="02020603050405020304" pitchFamily="18" charset="0"/>
              </a:rPr>
              <a:t>phyto</a:t>
            </a:r>
            <a:r>
              <a:rPr lang="en-GB" sz="2400" dirty="0">
                <a:latin typeface="Times New Roman" panose="02020603050405020304" pitchFamily="18" charset="0"/>
                <a:cs typeface="Times New Roman" panose="02020603050405020304" pitchFamily="18" charset="0"/>
              </a:rPr>
              <a:t>-planktonic microorganisms that can proliferate under certain circumstances giving rise to spectacular coloration events (e.g. red tides). We speak about ‘Harmful Algal Blooms’ (HABs) when microalgae including dinoflagellates, diatoms, raphidophytes, and cyanobacteria induce oxygen depletion and release toxic compounds (phycotoxins).</a:t>
            </a:r>
          </a:p>
        </p:txBody>
      </p:sp>
      <p:pic>
        <p:nvPicPr>
          <p:cNvPr id="4" name="Picture 3">
            <a:extLst>
              <a:ext uri="{FF2B5EF4-FFF2-40B4-BE49-F238E27FC236}">
                <a16:creationId xmlns:a16="http://schemas.microsoft.com/office/drawing/2014/main" id="{074EF524-FD92-44E7-B7FF-B16EAA9F63E7}"/>
              </a:ext>
            </a:extLst>
          </p:cNvPr>
          <p:cNvPicPr>
            <a:picLocks noChangeAspect="1"/>
          </p:cNvPicPr>
          <p:nvPr/>
        </p:nvPicPr>
        <p:blipFill>
          <a:blip r:embed="rId2"/>
          <a:stretch>
            <a:fillRect/>
          </a:stretch>
        </p:blipFill>
        <p:spPr>
          <a:xfrm>
            <a:off x="990600" y="4195482"/>
            <a:ext cx="5396753" cy="2662518"/>
          </a:xfrm>
          <a:prstGeom prst="rect">
            <a:avLst/>
          </a:prstGeom>
        </p:spPr>
      </p:pic>
      <p:pic>
        <p:nvPicPr>
          <p:cNvPr id="5" name="Picture 4">
            <a:extLst>
              <a:ext uri="{FF2B5EF4-FFF2-40B4-BE49-F238E27FC236}">
                <a16:creationId xmlns:a16="http://schemas.microsoft.com/office/drawing/2014/main" id="{74E64495-2789-4357-A9D6-605C26093BC6}"/>
              </a:ext>
            </a:extLst>
          </p:cNvPr>
          <p:cNvPicPr>
            <a:picLocks noChangeAspect="1"/>
          </p:cNvPicPr>
          <p:nvPr/>
        </p:nvPicPr>
        <p:blipFill>
          <a:blip r:embed="rId3"/>
          <a:stretch>
            <a:fillRect/>
          </a:stretch>
        </p:blipFill>
        <p:spPr>
          <a:xfrm>
            <a:off x="6387354" y="4195482"/>
            <a:ext cx="4988858" cy="2662518"/>
          </a:xfrm>
          <a:prstGeom prst="rect">
            <a:avLst/>
          </a:prstGeom>
        </p:spPr>
      </p:pic>
      <p:sp>
        <p:nvSpPr>
          <p:cNvPr id="6" name="Slide Number Placeholder 5">
            <a:extLst>
              <a:ext uri="{FF2B5EF4-FFF2-40B4-BE49-F238E27FC236}">
                <a16:creationId xmlns:a16="http://schemas.microsoft.com/office/drawing/2014/main" id="{72AEA7C1-6B9E-4973-9FC5-93A2B2F35AE1}"/>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2363277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CE3B87-405D-4E2A-80D7-A42455A8AFA0}"/>
              </a:ext>
            </a:extLst>
          </p:cNvPr>
          <p:cNvPicPr>
            <a:picLocks noChangeAspect="1"/>
          </p:cNvPicPr>
          <p:nvPr/>
        </p:nvPicPr>
        <p:blipFill>
          <a:blip r:embed="rId2">
            <a:alphaModFix amt="35000"/>
          </a:blip>
          <a:stretch>
            <a:fillRect/>
          </a:stretch>
        </p:blipFill>
        <p:spPr>
          <a:xfrm>
            <a:off x="1008529" y="0"/>
            <a:ext cx="10434917" cy="6858000"/>
          </a:xfrm>
          <a:prstGeom prst="rect">
            <a:avLst/>
          </a:prstGeom>
        </p:spPr>
      </p:pic>
      <p:sp>
        <p:nvSpPr>
          <p:cNvPr id="2" name="Title 1">
            <a:extLst>
              <a:ext uri="{FF2B5EF4-FFF2-40B4-BE49-F238E27FC236}">
                <a16:creationId xmlns:a16="http://schemas.microsoft.com/office/drawing/2014/main" id="{52C1992F-ACFB-4473-9955-DA4825DCB405}"/>
              </a:ext>
            </a:extLst>
          </p:cNvPr>
          <p:cNvSpPr>
            <a:spLocks noGrp="1"/>
          </p:cNvSpPr>
          <p:nvPr>
            <p:ph type="title"/>
          </p:nvPr>
        </p:nvSpPr>
        <p:spPr>
          <a:xfrm>
            <a:off x="2210964" y="417359"/>
            <a:ext cx="7958331" cy="1077229"/>
          </a:xfrm>
        </p:spPr>
        <p:txBody>
          <a:bodyPr>
            <a:normAutofit/>
          </a:bodyPr>
          <a:lstStyle/>
          <a:p>
            <a:r>
              <a:rPr lang="en-GB" sz="4800" dirty="0">
                <a:latin typeface="Times New Roman" panose="02020603050405020304" pitchFamily="18" charset="0"/>
                <a:cs typeface="Times New Roman" panose="02020603050405020304" pitchFamily="18" charset="0"/>
              </a:rPr>
              <a:t>TOXINS OF MICRO-ALGAE</a:t>
            </a:r>
          </a:p>
        </p:txBody>
      </p:sp>
      <p:sp>
        <p:nvSpPr>
          <p:cNvPr id="3" name="Content Placeholder 2">
            <a:extLst>
              <a:ext uri="{FF2B5EF4-FFF2-40B4-BE49-F238E27FC236}">
                <a16:creationId xmlns:a16="http://schemas.microsoft.com/office/drawing/2014/main" id="{CC6A3BD5-F943-4C12-9565-A97A1D4958BA}"/>
              </a:ext>
            </a:extLst>
          </p:cNvPr>
          <p:cNvSpPr>
            <a:spLocks noGrp="1"/>
          </p:cNvSpPr>
          <p:nvPr>
            <p:ph idx="1"/>
          </p:nvPr>
        </p:nvSpPr>
        <p:spPr>
          <a:xfrm>
            <a:off x="1116186" y="1494588"/>
            <a:ext cx="9718718" cy="4543873"/>
          </a:xfrm>
        </p:spPr>
        <p:txBody>
          <a:bodyPr>
            <a:noAutofit/>
          </a:bodyPr>
          <a:lstStyle/>
          <a:p>
            <a:pPr marL="6160" indent="0">
              <a:buNone/>
            </a:pPr>
            <a:r>
              <a:rPr lang="en-GB" sz="2800" dirty="0">
                <a:latin typeface="Times New Roman" panose="02020603050405020304" pitchFamily="18" charset="0"/>
                <a:cs typeface="Times New Roman" panose="02020603050405020304" pitchFamily="18" charset="0"/>
              </a:rPr>
              <a:t> </a:t>
            </a:r>
          </a:p>
          <a:p>
            <a:r>
              <a:rPr lang="en-GB" sz="2800" dirty="0">
                <a:latin typeface="Times New Roman" panose="02020603050405020304" pitchFamily="18" charset="0"/>
                <a:cs typeface="Times New Roman" panose="02020603050405020304" pitchFamily="18" charset="0"/>
              </a:rPr>
              <a:t>About sixty microalgae species have been identified as toxigenic, belonging primarily to dinoflagellates and diatoms. The toxins they can produce and their effects on humans  are classified into many groups; diarrheic (DSP), paralytic (PSP), amnesic (ASP) and neurotoxic (NSP) toxins which make up only 2% of the compounds they contain. Microalgae blooms are a serious threat for the consumption of sea products, especially bivalve molluscs and fishes that bioaccumulate them through the trophic chain.</a:t>
            </a:r>
          </a:p>
          <a:p>
            <a:endParaRPr lang="en-GB" sz="28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7FABA850-B801-4C74-9F24-3A9606D262DF}"/>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2678370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CE3B87-405D-4E2A-80D7-A42455A8AFA0}"/>
              </a:ext>
            </a:extLst>
          </p:cNvPr>
          <p:cNvPicPr>
            <a:picLocks noChangeAspect="1"/>
          </p:cNvPicPr>
          <p:nvPr/>
        </p:nvPicPr>
        <p:blipFill>
          <a:blip r:embed="rId2">
            <a:alphaModFix amt="35000"/>
          </a:blip>
          <a:stretch>
            <a:fillRect/>
          </a:stretch>
        </p:blipFill>
        <p:spPr>
          <a:xfrm>
            <a:off x="1008529" y="0"/>
            <a:ext cx="10434917" cy="6858000"/>
          </a:xfrm>
          <a:prstGeom prst="rect">
            <a:avLst/>
          </a:prstGeom>
        </p:spPr>
      </p:pic>
      <p:sp>
        <p:nvSpPr>
          <p:cNvPr id="2" name="Title 1">
            <a:extLst>
              <a:ext uri="{FF2B5EF4-FFF2-40B4-BE49-F238E27FC236}">
                <a16:creationId xmlns:a16="http://schemas.microsoft.com/office/drawing/2014/main" id="{52C1992F-ACFB-4473-9955-DA4825DCB405}"/>
              </a:ext>
            </a:extLst>
          </p:cNvPr>
          <p:cNvSpPr>
            <a:spLocks noGrp="1"/>
          </p:cNvSpPr>
          <p:nvPr>
            <p:ph type="title"/>
          </p:nvPr>
        </p:nvSpPr>
        <p:spPr>
          <a:xfrm>
            <a:off x="1298992" y="298305"/>
            <a:ext cx="9633397" cy="960680"/>
          </a:xfrm>
        </p:spPr>
        <p:txBody>
          <a:bodyPr>
            <a:normAutofit/>
          </a:bodyPr>
          <a:lstStyle/>
          <a:p>
            <a:r>
              <a:rPr lang="en-GB" sz="4800" dirty="0">
                <a:latin typeface="Times New Roman" panose="02020603050405020304" pitchFamily="18" charset="0"/>
                <a:cs typeface="Times New Roman" panose="02020603050405020304" pitchFamily="18" charset="0"/>
              </a:rPr>
              <a:t>PROCESS OF EUTROPHICATION</a:t>
            </a:r>
          </a:p>
        </p:txBody>
      </p:sp>
      <p:sp>
        <p:nvSpPr>
          <p:cNvPr id="3" name="Content Placeholder 2">
            <a:extLst>
              <a:ext uri="{FF2B5EF4-FFF2-40B4-BE49-F238E27FC236}">
                <a16:creationId xmlns:a16="http://schemas.microsoft.com/office/drawing/2014/main" id="{CC6A3BD5-F943-4C12-9565-A97A1D4958BA}"/>
              </a:ext>
            </a:extLst>
          </p:cNvPr>
          <p:cNvSpPr>
            <a:spLocks noGrp="1"/>
          </p:cNvSpPr>
          <p:nvPr>
            <p:ph idx="1"/>
          </p:nvPr>
        </p:nvSpPr>
        <p:spPr>
          <a:xfrm>
            <a:off x="1116186" y="1443073"/>
            <a:ext cx="9718718" cy="4543873"/>
          </a:xfrm>
        </p:spPr>
        <p:txBody>
          <a:bodyPr>
            <a:noAutofit/>
          </a:bodyPr>
          <a:lstStyle/>
          <a:p>
            <a:r>
              <a:rPr lang="en-GB" sz="2800" dirty="0">
                <a:latin typeface="Times New Roman" panose="02020603050405020304" pitchFamily="18" charset="0"/>
                <a:cs typeface="Times New Roman" panose="02020603050405020304" pitchFamily="18" charset="0"/>
              </a:rPr>
              <a:t>Nutrient input</a:t>
            </a:r>
          </a:p>
          <a:p>
            <a:r>
              <a:rPr lang="en-GB" sz="2800" dirty="0">
                <a:latin typeface="Times New Roman" panose="02020603050405020304" pitchFamily="18" charset="0"/>
                <a:cs typeface="Times New Roman" panose="02020603050405020304" pitchFamily="18" charset="0"/>
              </a:rPr>
              <a:t>Algal growth</a:t>
            </a:r>
          </a:p>
          <a:p>
            <a:r>
              <a:rPr lang="en-GB" sz="2800" dirty="0">
                <a:latin typeface="Times New Roman" panose="02020603050405020304" pitchFamily="18" charset="0"/>
                <a:cs typeface="Times New Roman" panose="02020603050405020304" pitchFamily="18" charset="0"/>
              </a:rPr>
              <a:t>Algal bloom</a:t>
            </a:r>
          </a:p>
          <a:p>
            <a:r>
              <a:rPr lang="en-GB" sz="2800" dirty="0">
                <a:latin typeface="Times New Roman" panose="02020603050405020304" pitchFamily="18" charset="0"/>
                <a:cs typeface="Times New Roman" panose="02020603050405020304" pitchFamily="18" charset="0"/>
              </a:rPr>
              <a:t>Decomposition</a:t>
            </a:r>
          </a:p>
          <a:p>
            <a:r>
              <a:rPr lang="en-GB" sz="2800" dirty="0">
                <a:latin typeface="Times New Roman" panose="02020603050405020304" pitchFamily="18" charset="0"/>
                <a:cs typeface="Times New Roman" panose="02020603050405020304" pitchFamily="18" charset="0"/>
              </a:rPr>
              <a:t>Oxygen depletion</a:t>
            </a:r>
          </a:p>
          <a:p>
            <a:r>
              <a:rPr lang="en-GB" sz="2800" dirty="0">
                <a:latin typeface="Times New Roman" panose="02020603050405020304" pitchFamily="18" charset="0"/>
                <a:cs typeface="Times New Roman" panose="02020603050405020304" pitchFamily="18" charset="0"/>
              </a:rPr>
              <a:t>Ecological impact</a:t>
            </a:r>
          </a:p>
        </p:txBody>
      </p:sp>
      <p:sp>
        <p:nvSpPr>
          <p:cNvPr id="6" name="Slide Number Placeholder 5">
            <a:extLst>
              <a:ext uri="{FF2B5EF4-FFF2-40B4-BE49-F238E27FC236}">
                <a16:creationId xmlns:a16="http://schemas.microsoft.com/office/drawing/2014/main" id="{7FABA850-B801-4C74-9F24-3A9606D262DF}"/>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746703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70C27-F55F-4DE4-AFCF-8CE8B44EB70B}"/>
              </a:ext>
            </a:extLst>
          </p:cNvPr>
          <p:cNvSpPr>
            <a:spLocks noGrp="1"/>
          </p:cNvSpPr>
          <p:nvPr>
            <p:ph type="title"/>
          </p:nvPr>
        </p:nvSpPr>
        <p:spPr>
          <a:xfrm>
            <a:off x="979394" y="363594"/>
            <a:ext cx="10531288" cy="1689044"/>
          </a:xfrm>
        </p:spPr>
        <p:txBody>
          <a:bodyPr>
            <a:noAutofit/>
          </a:bodyPr>
          <a:lstStyle/>
          <a:p>
            <a:pPr algn="l"/>
            <a:r>
              <a:rPr lang="en-GB" sz="4800" dirty="0">
                <a:latin typeface="Times New Roman" panose="02020603050405020304" pitchFamily="18" charset="0"/>
                <a:cs typeface="Times New Roman" panose="02020603050405020304" pitchFamily="18" charset="0"/>
              </a:rPr>
              <a:t>HOW EUTROPHICATION INCREASES TOXICITY OF MICRO-ALGAE</a:t>
            </a:r>
          </a:p>
        </p:txBody>
      </p:sp>
      <p:sp>
        <p:nvSpPr>
          <p:cNvPr id="5" name="Slide Number Placeholder 4">
            <a:extLst>
              <a:ext uri="{FF2B5EF4-FFF2-40B4-BE49-F238E27FC236}">
                <a16:creationId xmlns:a16="http://schemas.microsoft.com/office/drawing/2014/main" id="{29517B99-6FEC-43B8-A7AC-D87D8543CE0B}"/>
              </a:ext>
            </a:extLst>
          </p:cNvPr>
          <p:cNvSpPr>
            <a:spLocks noGrp="1"/>
          </p:cNvSpPr>
          <p:nvPr>
            <p:ph type="sldNum" sz="quarter" idx="12"/>
          </p:nvPr>
        </p:nvSpPr>
        <p:spPr/>
        <p:txBody>
          <a:bodyPr/>
          <a:lstStyle/>
          <a:p>
            <a:fld id="{6D22F896-40B5-4ADD-8801-0D06FADFA095}" type="slidenum">
              <a:rPr lang="en-US" smtClean="0"/>
              <a:t>7</a:t>
            </a:fld>
            <a:endParaRPr lang="en-US" dirty="0"/>
          </a:p>
        </p:txBody>
      </p:sp>
      <p:pic>
        <p:nvPicPr>
          <p:cNvPr id="8" name="Content Placeholder 7">
            <a:extLst>
              <a:ext uri="{FF2B5EF4-FFF2-40B4-BE49-F238E27FC236}">
                <a16:creationId xmlns:a16="http://schemas.microsoft.com/office/drawing/2014/main" id="{D73CAAA2-FED4-40E2-AFE8-5A0F5A0ADDC8}"/>
              </a:ext>
            </a:extLst>
          </p:cNvPr>
          <p:cNvPicPr>
            <a:picLocks noGrp="1" noChangeAspect="1"/>
          </p:cNvPicPr>
          <p:nvPr>
            <p:ph idx="1"/>
          </p:nvPr>
        </p:nvPicPr>
        <p:blipFill>
          <a:blip r:embed="rId2"/>
          <a:stretch>
            <a:fillRect/>
          </a:stretch>
        </p:blipFill>
        <p:spPr>
          <a:xfrm>
            <a:off x="979394" y="2052638"/>
            <a:ext cx="10396818" cy="4657444"/>
          </a:xfrm>
          <a:prstGeom prst="rect">
            <a:avLst/>
          </a:prstGeom>
        </p:spPr>
      </p:pic>
    </p:spTree>
    <p:extLst>
      <p:ext uri="{BB962C8B-B14F-4D97-AF65-F5344CB8AC3E}">
        <p14:creationId xmlns:p14="http://schemas.microsoft.com/office/powerpoint/2010/main" val="1269550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A32CA-D4F9-4A07-AFE5-F98C500B8559}"/>
              </a:ext>
            </a:extLst>
          </p:cNvPr>
          <p:cNvSpPr>
            <a:spLocks noGrp="1"/>
          </p:cNvSpPr>
          <p:nvPr>
            <p:ph type="title"/>
          </p:nvPr>
        </p:nvSpPr>
        <p:spPr>
          <a:xfrm>
            <a:off x="968188" y="269441"/>
            <a:ext cx="11223812" cy="1782675"/>
          </a:xfrm>
        </p:spPr>
        <p:txBody>
          <a:bodyPr>
            <a:noAutofit/>
          </a:bodyPr>
          <a:lstStyle/>
          <a:p>
            <a:pPr algn="l"/>
            <a:r>
              <a:rPr lang="en-GB" sz="4400" dirty="0"/>
              <a:t>EFFECTS OF EUTROPHICATION ON MICROALGAE TOXICITY</a:t>
            </a:r>
            <a:br>
              <a:rPr lang="en-GB" sz="4400" dirty="0"/>
            </a:br>
            <a:endParaRPr lang="en-GB" sz="44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A0D3E76F-0F48-4186-9427-FA658EA8E027}"/>
              </a:ext>
            </a:extLst>
          </p:cNvPr>
          <p:cNvSpPr>
            <a:spLocks noGrp="1"/>
          </p:cNvSpPr>
          <p:nvPr>
            <p:ph type="sldNum" sz="quarter" idx="12"/>
          </p:nvPr>
        </p:nvSpPr>
        <p:spPr/>
        <p:txBody>
          <a:bodyPr/>
          <a:lstStyle/>
          <a:p>
            <a:fld id="{6D22F896-40B5-4ADD-8801-0D06FADFA095}" type="slidenum">
              <a:rPr lang="en-US" smtClean="0"/>
              <a:t>8</a:t>
            </a:fld>
            <a:endParaRPr lang="en-US" dirty="0"/>
          </a:p>
        </p:txBody>
      </p:sp>
      <p:sp>
        <p:nvSpPr>
          <p:cNvPr id="3" name="Content Placeholder 2"/>
          <p:cNvSpPr>
            <a:spLocks noGrp="1"/>
          </p:cNvSpPr>
          <p:nvPr>
            <p:ph idx="1"/>
          </p:nvPr>
        </p:nvSpPr>
        <p:spPr>
          <a:xfrm>
            <a:off x="1210614" y="1751527"/>
            <a:ext cx="9359525" cy="4298417"/>
          </a:xfrm>
        </p:spPr>
        <p:txBody>
          <a:bodyPr>
            <a:normAutofit/>
          </a:bodyPr>
          <a:lstStyle/>
          <a:p>
            <a:r>
              <a:rPr lang="en-GB" sz="2800" dirty="0"/>
              <a:t>Algal blooms and toxin production.</a:t>
            </a:r>
          </a:p>
          <a:p>
            <a:r>
              <a:rPr lang="en-GB" sz="2800" dirty="0"/>
              <a:t>Shift in micro-algae community.</a:t>
            </a:r>
          </a:p>
          <a:p>
            <a:r>
              <a:rPr lang="en-GB" sz="2800" dirty="0"/>
              <a:t>Harmful algal blooms (HABs)</a:t>
            </a:r>
          </a:p>
          <a:p>
            <a:r>
              <a:rPr lang="en-GB" sz="2800" dirty="0"/>
              <a:t>Oxygen depletion.</a:t>
            </a:r>
          </a:p>
          <a:p>
            <a:r>
              <a:rPr lang="en-GB" sz="2800" dirty="0"/>
              <a:t>Trophic transfer of toxins.</a:t>
            </a:r>
          </a:p>
          <a:p>
            <a:r>
              <a:rPr lang="en-GB" sz="2800" dirty="0"/>
              <a:t>Economic impact.</a:t>
            </a:r>
          </a:p>
        </p:txBody>
      </p:sp>
    </p:spTree>
    <p:extLst>
      <p:ext uri="{BB962C8B-B14F-4D97-AF65-F5344CB8AC3E}">
        <p14:creationId xmlns:p14="http://schemas.microsoft.com/office/powerpoint/2010/main" val="3893820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827B3-829F-4A4E-AF72-45AE44E21078}"/>
              </a:ext>
            </a:extLst>
          </p:cNvPr>
          <p:cNvSpPr>
            <a:spLocks noGrp="1"/>
          </p:cNvSpPr>
          <p:nvPr>
            <p:ph type="title"/>
          </p:nvPr>
        </p:nvSpPr>
        <p:spPr>
          <a:xfrm>
            <a:off x="936300" y="317116"/>
            <a:ext cx="11098819" cy="1266985"/>
          </a:xfrm>
        </p:spPr>
        <p:txBody>
          <a:bodyPr>
            <a:noAutofit/>
          </a:bodyPr>
          <a:lstStyle/>
          <a:p>
            <a:pPr algn="l"/>
            <a:r>
              <a:rPr lang="en-GB" sz="4000" dirty="0">
                <a:latin typeface="Times New Roman" panose="02020603050405020304" pitchFamily="18" charset="0"/>
                <a:cs typeface="Times New Roman" panose="02020603050405020304" pitchFamily="18" charset="0"/>
              </a:rPr>
              <a:t>MEASURES TO CONTROL/MITIGATE HABs</a:t>
            </a:r>
          </a:p>
        </p:txBody>
      </p:sp>
      <p:sp>
        <p:nvSpPr>
          <p:cNvPr id="5" name="Slide Number Placeholder 4">
            <a:extLst>
              <a:ext uri="{FF2B5EF4-FFF2-40B4-BE49-F238E27FC236}">
                <a16:creationId xmlns:a16="http://schemas.microsoft.com/office/drawing/2014/main" id="{4CAA045E-97EE-436B-BD89-BC1567FF9F70}"/>
              </a:ext>
            </a:extLst>
          </p:cNvPr>
          <p:cNvSpPr>
            <a:spLocks noGrp="1"/>
          </p:cNvSpPr>
          <p:nvPr>
            <p:ph type="sldNum" sz="quarter" idx="12"/>
          </p:nvPr>
        </p:nvSpPr>
        <p:spPr/>
        <p:txBody>
          <a:bodyPr/>
          <a:lstStyle/>
          <a:p>
            <a:fld id="{6D22F896-40B5-4ADD-8801-0D06FADFA095}" type="slidenum">
              <a:rPr lang="en-US" smtClean="0"/>
              <a:t>9</a:t>
            </a:fld>
            <a:endParaRPr lang="en-US" dirty="0"/>
          </a:p>
        </p:txBody>
      </p:sp>
      <p:sp>
        <p:nvSpPr>
          <p:cNvPr id="3" name="Content Placeholder 2"/>
          <p:cNvSpPr>
            <a:spLocks noGrp="1"/>
          </p:cNvSpPr>
          <p:nvPr>
            <p:ph idx="1"/>
          </p:nvPr>
        </p:nvSpPr>
        <p:spPr>
          <a:xfrm>
            <a:off x="1287888" y="1442435"/>
            <a:ext cx="8873543" cy="4958365"/>
          </a:xfrm>
        </p:spPr>
        <p:txBody>
          <a:bodyPr>
            <a:noAutofit/>
          </a:bodyPr>
          <a:lstStyle/>
          <a:p>
            <a:r>
              <a:rPr lang="en-GB" sz="2800" dirty="0"/>
              <a:t>Reduce nutrient input</a:t>
            </a:r>
          </a:p>
          <a:p>
            <a:r>
              <a:rPr lang="en-GB" sz="2800" dirty="0"/>
              <a:t>Wetland installation</a:t>
            </a:r>
          </a:p>
          <a:p>
            <a:r>
              <a:rPr lang="en-GB" sz="2800" dirty="0"/>
              <a:t>Implement buffer zones</a:t>
            </a:r>
          </a:p>
          <a:p>
            <a:r>
              <a:rPr lang="en-GB" sz="2800" dirty="0"/>
              <a:t>Improved waste water treatment</a:t>
            </a:r>
          </a:p>
          <a:p>
            <a:r>
              <a:rPr lang="en-GB" sz="2800" dirty="0"/>
              <a:t>Sustainable agriculture</a:t>
            </a:r>
          </a:p>
          <a:p>
            <a:r>
              <a:rPr lang="en-GB" sz="2800" dirty="0"/>
              <a:t>Policy and regulation</a:t>
            </a:r>
          </a:p>
          <a:p>
            <a:r>
              <a:rPr lang="en-GB" sz="2800" dirty="0"/>
              <a:t>Research and innovation</a:t>
            </a:r>
          </a:p>
          <a:p>
            <a:endParaRPr lang="en-GB" sz="2800" dirty="0"/>
          </a:p>
        </p:txBody>
      </p:sp>
    </p:spTree>
    <p:extLst>
      <p:ext uri="{BB962C8B-B14F-4D97-AF65-F5344CB8AC3E}">
        <p14:creationId xmlns:p14="http://schemas.microsoft.com/office/powerpoint/2010/main" val="5644800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82E"/>
      </a:dk2>
      <a:lt2>
        <a:srgbClr val="C2F5FC"/>
      </a:lt2>
      <a:accent1>
        <a:srgbClr val="4091F3"/>
      </a:accent1>
      <a:accent2>
        <a:srgbClr val="8BBCF1"/>
      </a:accent2>
      <a:accent3>
        <a:srgbClr val="CB6A6A"/>
      </a:accent3>
      <a:accent4>
        <a:srgbClr val="C567AF"/>
      </a:accent4>
      <a:accent5>
        <a:srgbClr val="A684F9"/>
      </a:accent5>
      <a:accent6>
        <a:srgbClr val="A9ACEE"/>
      </a:accent6>
      <a:hlink>
        <a:srgbClr val="6D9CC5"/>
      </a:hlink>
      <a:folHlink>
        <a:srgbClr val="6D82A0"/>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178B2DAB-5DDE-4060-A857-D2E1CDA925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TM16401375[[fn=Madison]]</Template>
  <TotalTime>498</TotalTime>
  <Words>543</Words>
  <Application>Microsoft Office PowerPoint</Application>
  <PresentationFormat>Widescreen</PresentationFormat>
  <Paragraphs>77</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MS Shell Dlg 2</vt:lpstr>
      <vt:lpstr>Tahoma</vt:lpstr>
      <vt:lpstr>Times New Roman</vt:lpstr>
      <vt:lpstr>Wingdings</vt:lpstr>
      <vt:lpstr>Wingdings 3</vt:lpstr>
      <vt:lpstr>Madison</vt:lpstr>
      <vt:lpstr>EFFECTS OF EUTROPHICATION ON MICRO-ALGAE TOXICITY</vt:lpstr>
      <vt:lpstr>OUTLINE</vt:lpstr>
      <vt:lpstr>INTRODUCTION</vt:lpstr>
      <vt:lpstr>WHAT ARE MICROALGAE?</vt:lpstr>
      <vt:lpstr>TOXINS OF MICRO-ALGAE</vt:lpstr>
      <vt:lpstr>PROCESS OF EUTROPHICATION</vt:lpstr>
      <vt:lpstr>HOW EUTROPHICATION INCREASES TOXICITY OF MICRO-ALGAE</vt:lpstr>
      <vt:lpstr>EFFECTS OF EUTROPHICATION ON MICROALGAE TOXICITY </vt:lpstr>
      <vt:lpstr>MEASURES TO CONTROL/MITIGATE HABs</vt:lpstr>
      <vt:lpstr>SUMMARY</vt:lpstr>
      <vt:lpstr>REFERENCES</vt:lpstr>
      <vt:lpstr>THANK YOU</vt:lpstr>
      <vt:lpstr>NAMES OF GROUP MEMBERS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EUTROPHICATION ON MICROALGAE TOXICITY</dc:title>
  <dc:creator>Sheila Abrokwa</dc:creator>
  <cp:lastModifiedBy>Clement ASEIDU DAMOAH</cp:lastModifiedBy>
  <cp:revision>29</cp:revision>
  <dcterms:created xsi:type="dcterms:W3CDTF">2023-07-24T20:22:00Z</dcterms:created>
  <dcterms:modified xsi:type="dcterms:W3CDTF">2023-07-27T19:03:18Z</dcterms:modified>
</cp:coreProperties>
</file>